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6" r:id="rId5"/>
    <p:sldId id="281" r:id="rId6"/>
    <p:sldId id="30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24" r:id="rId21"/>
    <p:sldId id="303" r:id="rId2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E29D6A-FA75-4C3B-AF28-8974D324D861}" v="35" dt="2025-04-24T14:09:06.88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598" autoAdjust="0"/>
  </p:normalViewPr>
  <p:slideViewPr>
    <p:cSldViewPr snapToGrid="0">
      <p:cViewPr varScale="1">
        <p:scale>
          <a:sx n="114" d="100"/>
          <a:sy n="114" d="100"/>
        </p:scale>
        <p:origin x="614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Corona Lopez" userId="ac4b8f19-15ac-4a22-84c7-9d659fb9f730" providerId="ADAL" clId="{17E29D6A-FA75-4C3B-AF28-8974D324D861}"/>
    <pc:docChg chg="undo custSel modSld sldOrd">
      <pc:chgData name="Diego Corona Lopez" userId="ac4b8f19-15ac-4a22-84c7-9d659fb9f730" providerId="ADAL" clId="{17E29D6A-FA75-4C3B-AF28-8974D324D861}" dt="2025-04-24T14:09:06.882" v="80" actId="1037"/>
      <pc:docMkLst>
        <pc:docMk/>
      </pc:docMkLst>
      <pc:sldChg chg="setBg">
        <pc:chgData name="Diego Corona Lopez" userId="ac4b8f19-15ac-4a22-84c7-9d659fb9f730" providerId="ADAL" clId="{17E29D6A-FA75-4C3B-AF28-8974D324D861}" dt="2025-04-24T14:07:15.202" v="45"/>
        <pc:sldMkLst>
          <pc:docMk/>
          <pc:sldMk cId="683725505" sldId="287"/>
        </pc:sldMkLst>
      </pc:sldChg>
      <pc:sldChg chg="addSp delSp modSp mod setBg">
        <pc:chgData name="Diego Corona Lopez" userId="ac4b8f19-15ac-4a22-84c7-9d659fb9f730" providerId="ADAL" clId="{17E29D6A-FA75-4C3B-AF28-8974D324D861}" dt="2025-04-24T14:09:06.882" v="80" actId="1037"/>
        <pc:sldMkLst>
          <pc:docMk/>
          <pc:sldMk cId="2394221011" sldId="303"/>
        </pc:sldMkLst>
        <pc:spChg chg="mod">
          <ac:chgData name="Diego Corona Lopez" userId="ac4b8f19-15ac-4a22-84c7-9d659fb9f730" providerId="ADAL" clId="{17E29D6A-FA75-4C3B-AF28-8974D324D861}" dt="2025-04-24T14:05:17.870" v="23" actId="6549"/>
          <ac:spMkLst>
            <pc:docMk/>
            <pc:sldMk cId="2394221011" sldId="303"/>
            <ac:spMk id="2" creationId="{4040E66B-357D-4937-B92F-BDC71B7BD9DB}"/>
          </ac:spMkLst>
        </pc:spChg>
        <pc:spChg chg="mod">
          <ac:chgData name="Diego Corona Lopez" userId="ac4b8f19-15ac-4a22-84c7-9d659fb9f730" providerId="ADAL" clId="{17E29D6A-FA75-4C3B-AF28-8974D324D861}" dt="2025-04-24T14:06:23.570" v="41" actId="20577"/>
          <ac:spMkLst>
            <pc:docMk/>
            <pc:sldMk cId="2394221011" sldId="303"/>
            <ac:spMk id="3" creationId="{8933B907-C059-432D-9E6C-B6A08FA776A9}"/>
          </ac:spMkLst>
        </pc:spChg>
        <pc:spChg chg="del">
          <ac:chgData name="Diego Corona Lopez" userId="ac4b8f19-15ac-4a22-84c7-9d659fb9f730" providerId="ADAL" clId="{17E29D6A-FA75-4C3B-AF28-8974D324D861}" dt="2025-04-24T14:05:48.360" v="31" actId="478"/>
          <ac:spMkLst>
            <pc:docMk/>
            <pc:sldMk cId="2394221011" sldId="303"/>
            <ac:spMk id="4" creationId="{B0CDAE7A-6B1B-4C3F-85DB-89A4594438B9}"/>
          </ac:spMkLst>
        </pc:spChg>
        <pc:spChg chg="del">
          <ac:chgData name="Diego Corona Lopez" userId="ac4b8f19-15ac-4a22-84c7-9d659fb9f730" providerId="ADAL" clId="{17E29D6A-FA75-4C3B-AF28-8974D324D861}" dt="2025-04-24T14:05:50.877" v="32" actId="478"/>
          <ac:spMkLst>
            <pc:docMk/>
            <pc:sldMk cId="2394221011" sldId="303"/>
            <ac:spMk id="5" creationId="{9211888C-69E3-41DE-8265-95D76F4FFC55}"/>
          </ac:spMkLst>
        </pc:spChg>
        <pc:spChg chg="del">
          <ac:chgData name="Diego Corona Lopez" userId="ac4b8f19-15ac-4a22-84c7-9d659fb9f730" providerId="ADAL" clId="{17E29D6A-FA75-4C3B-AF28-8974D324D861}" dt="2025-04-24T14:05:46.846" v="30" actId="478"/>
          <ac:spMkLst>
            <pc:docMk/>
            <pc:sldMk cId="2394221011" sldId="303"/>
            <ac:spMk id="6" creationId="{39ECCF82-DD52-4DF2-A97B-A6A198D3EC8E}"/>
          </ac:spMkLst>
        </pc:spChg>
        <pc:spChg chg="add del">
          <ac:chgData name="Diego Corona Lopez" userId="ac4b8f19-15ac-4a22-84c7-9d659fb9f730" providerId="ADAL" clId="{17E29D6A-FA75-4C3B-AF28-8974D324D861}" dt="2025-04-24T14:06:02.603" v="36" actId="22"/>
          <ac:spMkLst>
            <pc:docMk/>
            <pc:sldMk cId="2394221011" sldId="303"/>
            <ac:spMk id="8" creationId="{06D72A20-320A-ECE0-EA8E-43278D8A8DC5}"/>
          </ac:spMkLst>
        </pc:spChg>
        <pc:spChg chg="add mod">
          <ac:chgData name="Diego Corona Lopez" userId="ac4b8f19-15ac-4a22-84c7-9d659fb9f730" providerId="ADAL" clId="{17E29D6A-FA75-4C3B-AF28-8974D324D861}" dt="2025-04-24T14:06:16.762" v="40" actId="6549"/>
          <ac:spMkLst>
            <pc:docMk/>
            <pc:sldMk cId="2394221011" sldId="303"/>
            <ac:spMk id="9" creationId="{5ABC5F33-2185-74D7-B43A-AC115575C235}"/>
          </ac:spMkLst>
        </pc:spChg>
        <pc:spChg chg="add del mod">
          <ac:chgData name="Diego Corona Lopez" userId="ac4b8f19-15ac-4a22-84c7-9d659fb9f730" providerId="ADAL" clId="{17E29D6A-FA75-4C3B-AF28-8974D324D861}" dt="2025-04-24T14:08:22.006" v="48" actId="478"/>
          <ac:spMkLst>
            <pc:docMk/>
            <pc:sldMk cId="2394221011" sldId="303"/>
            <ac:spMk id="12" creationId="{7F6D266C-D600-A747-2CF3-BA1FE61FBC69}"/>
          </ac:spMkLst>
        </pc:spChg>
        <pc:spChg chg="add del mod">
          <ac:chgData name="Diego Corona Lopez" userId="ac4b8f19-15ac-4a22-84c7-9d659fb9f730" providerId="ADAL" clId="{17E29D6A-FA75-4C3B-AF28-8974D324D861}" dt="2025-04-24T14:08:27.086" v="52"/>
          <ac:spMkLst>
            <pc:docMk/>
            <pc:sldMk cId="2394221011" sldId="303"/>
            <ac:spMk id="14" creationId="{05DBD85A-5116-11E7-117D-B00CD859445E}"/>
          </ac:spMkLst>
        </pc:spChg>
        <pc:picChg chg="del">
          <ac:chgData name="Diego Corona Lopez" userId="ac4b8f19-15ac-4a22-84c7-9d659fb9f730" providerId="ADAL" clId="{17E29D6A-FA75-4C3B-AF28-8974D324D861}" dt="2025-04-24T14:08:20.735" v="47" actId="478"/>
          <ac:picMkLst>
            <pc:docMk/>
            <pc:sldMk cId="2394221011" sldId="303"/>
            <ac:picMk id="11" creationId="{C6C7C533-8A44-4C93-904C-F4F963D800E5}"/>
          </ac:picMkLst>
        </pc:picChg>
        <pc:picChg chg="add del mod">
          <ac:chgData name="Diego Corona Lopez" userId="ac4b8f19-15ac-4a22-84c7-9d659fb9f730" providerId="ADAL" clId="{17E29D6A-FA75-4C3B-AF28-8974D324D861}" dt="2025-04-24T14:08:25.941" v="51" actId="21"/>
          <ac:picMkLst>
            <pc:docMk/>
            <pc:sldMk cId="2394221011" sldId="303"/>
            <ac:picMk id="15" creationId="{C852039E-103F-A187-AEEB-629581928AF1}"/>
          </ac:picMkLst>
        </pc:picChg>
        <pc:picChg chg="add mod">
          <ac:chgData name="Diego Corona Lopez" userId="ac4b8f19-15ac-4a22-84c7-9d659fb9f730" providerId="ADAL" clId="{17E29D6A-FA75-4C3B-AF28-8974D324D861}" dt="2025-04-24T14:09:06.882" v="80" actId="1037"/>
          <ac:picMkLst>
            <pc:docMk/>
            <pc:sldMk cId="2394221011" sldId="303"/>
            <ac:picMk id="16" creationId="{C852039E-103F-A187-AEEB-629581928AF1}"/>
          </ac:picMkLst>
        </pc:picChg>
        <pc:picChg chg="del">
          <ac:chgData name="Diego Corona Lopez" userId="ac4b8f19-15ac-4a22-84c7-9d659fb9f730" providerId="ADAL" clId="{17E29D6A-FA75-4C3B-AF28-8974D324D861}" dt="2025-04-24T14:08:23.774" v="49" actId="478"/>
          <ac:picMkLst>
            <pc:docMk/>
            <pc:sldMk cId="2394221011" sldId="303"/>
            <ac:picMk id="17" creationId="{768A4AA5-1799-4AB4-A6D6-6E2D7791C172}"/>
          </ac:picMkLst>
        </pc:picChg>
      </pc:sldChg>
      <pc:sldChg chg="ord">
        <pc:chgData name="Diego Corona Lopez" userId="ac4b8f19-15ac-4a22-84c7-9d659fb9f730" providerId="ADAL" clId="{17E29D6A-FA75-4C3B-AF28-8974D324D861}" dt="2025-04-24T14:06:33.963" v="43"/>
        <pc:sldMkLst>
          <pc:docMk/>
          <pc:sldMk cId="3754955192" sldId="32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25/04/2025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25/04/2025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7B3-5EF1-96B9-B320-9CDBEF689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EF737E-FBD2-9488-E487-794F367B5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9B0A61-7C0D-95F9-E8E4-AF6E9CFA66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B27C0-F9FD-006F-F51E-E0731D2459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84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A898-F104-AD80-7B76-32B7E10A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013596-1C12-4C79-BA65-C5AE322F03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B0540-B9A1-81E0-92F5-13EE3B0CC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A0CB6-DD9B-E065-F95E-BB99344B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6707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1C3D7-209B-45DF-4DAF-BE03C264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7341C1-611E-1D15-5389-DBC6A348F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EF4A25-B579-6A7F-2B2E-17667F90A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98CDE9-6F63-1E4D-F68C-5BD4474A34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5992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A0118-6C28-0B68-5950-92A87D6E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E14618-D990-E20E-012B-89A9114BC0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FF1ADF-AE31-0472-DD90-064E00A70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4CDE8C-B046-5189-7911-D4D63EA54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977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F057-F2B4-8CB5-A46A-643F7741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8BAED-6BF6-01FB-7950-A06865C135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5DCCD2-4FBD-81B9-9378-9CBFD282F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39F76-6A3F-D9BA-9C48-B22FB4D982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213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B9E10-792A-9856-8082-808708693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9BC7D2-AA06-B18E-2E9B-721992992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7E3F86-F8A7-7053-5005-99AA7CDB5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E3244-E2FF-5F35-F7B9-DE7A08FD7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800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11ED4-E7DC-DA85-2775-C7C80A3BD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E05D9-A56E-4357-956E-4633A633F7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E5EDFD-92C0-D5B4-AE7A-385D7B597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C6A7-F41C-CA7E-737A-15F8F5528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267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B9BC-5FA5-46D0-1F39-3BE531A9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2C98A-D2D9-762B-123F-634AC63A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1C0-F248-044D-6EE5-EEFFA560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129A-4593-48A1-0722-4DC4EFD6E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1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TRAINING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Loss functions quantify prediction errors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We use Mean Squared Error (MSE): </a:t>
                </a:r>
              </a:p>
              <a:p>
                <a:pPr marL="0" indent="0">
                  <a:buNone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= 1/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𝑛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1600" i="0" dirty="0" smtClean="0">
                        <a:effectLst/>
                        <a:latin typeface="Cambria Math" panose="02040503050406030204" pitchFamily="18" charset="0"/>
                      </a:rPr>
                      <m:t>Σ</m:t>
                    </m:r>
                    <m:r>
                      <a:rPr lang="el-GR" sz="1600" i="1" dirty="0" smtClean="0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cy-GB" sz="1600" i="1" dirty="0" smtClean="0">
                        <a:effectLst/>
                        <a:latin typeface="Cambria Math" panose="02040503050406030204" pitchFamily="18" charset="0"/>
                      </a:rPr>
                      <m:t> − ŷ)²</m:t>
                    </m:r>
                  </m:oMath>
                </a14:m>
                <a:endParaRPr lang="cy-GB" sz="1600" dirty="0">
                  <a:effectLst/>
                  <a:latin typeface="IBM Plex Sans" panose="020B0503050203000203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Provides direction for optimization </a:t>
                </a:r>
                <a:br>
                  <a:rPr lang="cy-GB" sz="1400" b="0" i="0" dirty="0">
                    <a:solidFill>
                      <a:srgbClr val="FFFFFF"/>
                    </a:solidFill>
                    <a:effectLst/>
                    <a:latin typeface="Segoe WPC"/>
                  </a:rPr>
                </a:br>
                <a:endParaRPr kumimoji="0" lang="en-GB" altLang="en-US" sz="1600" i="0" u="none" strike="noStrike" cap="none" normalizeH="0" baseline="0" dirty="0">
                  <a:ln>
                    <a:noFill/>
                  </a:ln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1704211"/>
                <a:ext cx="5140784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</a:t>
            </a:r>
          </a:p>
        </p:txBody>
      </p:sp>
      <p:pic>
        <p:nvPicPr>
          <p:cNvPr id="4" name="Picture 3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4A0230E4-3F6D-D02A-4DFE-07836A7B1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50" y="2897764"/>
            <a:ext cx="8300250" cy="364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BDD5F-0B75-4FC4-37E3-6E76C6057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154FDA-A615-3F3B-C0A8-8FCA011BC38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8DDED63-168E-3C31-155B-A81A5EDB207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A243F89-DAA0-A645-8DF2-68A86220E4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1" y="2132293"/>
            <a:ext cx="5295900" cy="129670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1400" b="0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 model implementation for robotic arm</a:t>
            </a:r>
          </a:p>
          <a:p>
            <a:pPr>
              <a:spcAft>
                <a:spcPts val="1200"/>
              </a:spcAft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Simple architecture to avoid overfitting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FB6C8-AC5C-941F-64D1-18ACEEE9240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Ann implementation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202CDD76-C2FA-D5B4-310D-11EB0D89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777" y="2165574"/>
            <a:ext cx="8426824" cy="42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76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505EC-3DE9-086C-7CF5-B10A7695B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6C71FC8-99B0-D9C0-23B0-12BD3DFE6BAD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9789068-8DCB-0E5C-D5B5-4B4A64D7B4C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12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4FB5EC-D43B-F115-C0AD-1844F0544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1590293"/>
            <a:ext cx="5062180" cy="442726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Popular optimisers: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SGD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Simple, works well with momentum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Adam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Adaptive learning rates, widely used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 err="1">
                <a:effectLst/>
                <a:latin typeface="IBM Plex Sans" panose="020B0503050203000203" pitchFamily="34" charset="0"/>
              </a:rPr>
              <a:t>RMSProp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Good for recurrent networks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 err="1">
                <a:effectLst/>
                <a:latin typeface="IBM Plex Sans" panose="020B0503050203000203" pitchFamily="34" charset="0"/>
              </a:rPr>
              <a:t>AdamW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Adam with proper weight </a:t>
            </a:r>
            <a:r>
              <a:rPr lang="en-GB" sz="1600" b="0" i="0" dirty="0" err="1">
                <a:effectLst/>
                <a:latin typeface="IBM Plex Sans" panose="020B0503050203000203" pitchFamily="34" charset="0"/>
              </a:rPr>
              <a:t>decayCritical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 importance:</a:t>
            </a:r>
          </a:p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Learning rate </a:t>
            </a:r>
            <a:r>
              <a:rPr lang="en-GB" sz="1600" b="1" dirty="0">
                <a:latin typeface="IBM Plex Sans" panose="020B0503050203000203" pitchFamily="34" charset="0"/>
              </a:rPr>
              <a:t>importance:</a:t>
            </a:r>
            <a:endParaRPr lang="en-GB" sz="1600" b="1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Too large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Causes unstable training, overshooting minima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Too small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Results in slow convergence or getting stuck in local minima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"Just right"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Efficient convergence to good solutions</a:t>
            </a:r>
          </a:p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Learning Rate Strategies: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Fixed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Simple but rarely optimal for entire training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Decay/Scheduling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Reduce rate over time (e.g., step, exponential, cosine)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Adaptive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Adjusts automatically based on gradient history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FDC6F3-3DA6-6387-8B6D-62E58729A8E2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OPTIMISATION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9D85EE-572E-D155-112C-AF5FEC713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729" y="1308221"/>
            <a:ext cx="5172773" cy="43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0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82CBC-13AC-8385-96CE-F0A7E3CEB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E3D53FF-A338-8B85-018C-EA92F3AC0E5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CFECA0ED-952F-8F39-AE21-64C4C7ECF3B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13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411472-C511-C082-8A7B-EFDF2BF4D53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PYTORCH OPTIM</a:t>
            </a:r>
          </a:p>
        </p:txBody>
      </p:sp>
      <p:pic>
        <p:nvPicPr>
          <p:cNvPr id="3" name="Picture 2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8A48EC30-ED2C-F0AE-6794-C8C91AB68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67" y="1482170"/>
            <a:ext cx="10105465" cy="46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55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A441-416C-2BAC-7CB3-C5605907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E51D343-822B-3266-3491-ACE22F1B87C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C4979D4-D92B-0211-0512-E96B2A23FCC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14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972C1CC-3F60-4CE7-E8AA-05B612374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0" i="0" dirty="0">
                <a:effectLst/>
                <a:latin typeface="IBM Plex Sans" panose="020B0503050203000203" pitchFamily="34" charset="0"/>
              </a:rPr>
              <a:t>Types of loss functions: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MSE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:</a:t>
            </a:r>
            <a:r>
              <a:rPr lang="en-GB" sz="1600" b="1" i="0" dirty="0">
                <a:effectLst/>
                <a:latin typeface="IBM Plex Sans" panose="020B0503050203000203" pitchFamily="34" charset="0"/>
              </a:rPr>
              <a:t> 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Regression tasks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MAE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Regression with less sensitivity to outliers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Binary Cross-Entropy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Binary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Categorical Cross-Entropy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Multi-class classification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For our regression task</a:t>
            </a:r>
            <a:r>
              <a:rPr lang="en-GB" sz="1600" b="0" i="0" dirty="0">
                <a:effectLst/>
                <a:latin typeface="IBM Plex Sans" panose="020B0503050203000203" pitchFamily="34" charset="0"/>
              </a:rPr>
              <a:t>: Mean Squared Error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35CADC-C9C6-E9DD-5F3F-F39A4F1E2A4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692222-3ECB-04A8-2C4B-CDC1E309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5" y="1358152"/>
            <a:ext cx="6176213" cy="3684495"/>
          </a:xfrm>
          <a:prstGeom prst="rect">
            <a:avLst/>
          </a:prstGeom>
        </p:spPr>
      </p:pic>
      <p:pic>
        <p:nvPicPr>
          <p:cNvPr id="9" name="Picture 8" descr="A black rectangle with text&#10;&#10;AI-generated content may be incorrect.">
            <a:extLst>
              <a:ext uri="{FF2B5EF4-FFF2-40B4-BE49-F238E27FC236}">
                <a16:creationId xmlns:a16="http://schemas.microsoft.com/office/drawing/2014/main" id="{F7ACEB68-D7BB-BEDD-7633-765013EAC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66" y="4571064"/>
            <a:ext cx="4361688" cy="185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BB5DF-8B1D-C730-DD64-E299812C3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D9F6F4BA-024A-AEB5-9839-5556F7D0865B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0C7BE79-65E1-5F18-FA95-7AC15AD43118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15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ECA6E93-7A1D-ED2D-E435-31C3A05A67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Underfitting: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simple, high bias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Overfitting: </a:t>
            </a:r>
            <a:r>
              <a:rPr lang="en-GB" sz="1600" i="0" dirty="0">
                <a:effectLst/>
                <a:latin typeface="IBM Plex Sans" panose="020B0503050203000203" pitchFamily="34" charset="0"/>
              </a:rPr>
              <a:t>Model too complex, high variance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Finding the right balance</a:t>
            </a:r>
            <a:endParaRPr lang="en-GB" sz="16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CCE581-4FEA-5572-4436-4177154C9A14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8042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OVERFITTING AND UNDERFITTING</a:t>
            </a:r>
          </a:p>
        </p:txBody>
      </p:sp>
      <p:pic>
        <p:nvPicPr>
          <p:cNvPr id="3" name="Picture 2" descr="A graph of a function&#10;&#10;AI-generated content may be incorrect.">
            <a:extLst>
              <a:ext uri="{FF2B5EF4-FFF2-40B4-BE49-F238E27FC236}">
                <a16:creationId xmlns:a16="http://schemas.microsoft.com/office/drawing/2014/main" id="{07980725-D0C7-1FA7-A3B3-ACB6B377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639" y="1996365"/>
            <a:ext cx="6283770" cy="39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75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49CB-85F0-11A0-4332-F65F74E4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59FE403-1D20-ED84-1835-3CC14648A329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7AF656-F668-8214-9D8D-DBF8785FB2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16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ADE90D6-057D-488E-B903-A05442D33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736" y="2114733"/>
            <a:ext cx="4981499" cy="1475632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600" b="1" i="0" dirty="0">
                <a:effectLst/>
                <a:latin typeface="IBM Plex Sans" panose="020B0503050203000203" pitchFamily="34" charset="0"/>
              </a:rPr>
              <a:t>Testing on unseen data</a:t>
            </a:r>
          </a:p>
          <a:p>
            <a:pPr marL="0" indent="0" algn="l">
              <a:buNone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Metrics for regression: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Mean Squared Error</a:t>
            </a:r>
          </a:p>
          <a:p>
            <a:pPr lvl="1"/>
            <a:r>
              <a:rPr lang="en-GB" sz="1400" b="1" i="0" dirty="0">
                <a:effectLst/>
                <a:latin typeface="IBM Plex Sans" panose="020B0503050203000203" pitchFamily="34" charset="0"/>
              </a:rPr>
              <a:t>R-squared score</a:t>
            </a:r>
            <a:endParaRPr lang="en-GB" sz="14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954CEB-A1C1-886B-44E0-41EB8C511581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8" name="Picture 7" descr="A computer screen with text&#10;&#10;AI-generated content may be incorrect.">
            <a:extLst>
              <a:ext uri="{FF2B5EF4-FFF2-40B4-BE49-F238E27FC236}">
                <a16:creationId xmlns:a16="http://schemas.microsoft.com/office/drawing/2014/main" id="{F926BB6E-2C1E-84C3-6981-1E01E9E45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093401"/>
            <a:ext cx="9970994" cy="35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7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1D83-8CB4-745B-78E1-D58C6C944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109FE2-1E46-6039-6444-1C82885ACC28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A0B57102-9DB9-47F4-B903-C3F58130A1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E2DE00F-FA4B-9BB2-6469-7FB2CCEC87EF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6918512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MODEL EVALUATION</a:t>
            </a:r>
          </a:p>
        </p:txBody>
      </p:sp>
      <p:pic>
        <p:nvPicPr>
          <p:cNvPr id="2" name="Picture 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07E671-19C8-F603-A078-E61298E84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59" y="1749966"/>
            <a:ext cx="8542871" cy="41005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6623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Improving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Hyperparameter tuning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Deeper/wider networks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Regularisation techniques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Advanced architectures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18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3765BDE-720D-6712-B0ED-ACB8B1F879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86" b="56570"/>
          <a:stretch/>
        </p:blipFill>
        <p:spPr>
          <a:xfrm>
            <a:off x="800100" y="349624"/>
            <a:ext cx="7124700" cy="3694634"/>
          </a:xfr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1539684"/>
            <a:ext cx="6005933" cy="4307864"/>
          </a:xfrm>
        </p:spPr>
        <p:txBody>
          <a:bodyPr rtlCol="0">
            <a:noAutofit/>
          </a:bodyPr>
          <a:lstStyle/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Introduction to Artificial Neural Networks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Understanding neural networks and their components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Exploring neuron structure and activation functions</a:t>
            </a:r>
          </a:p>
          <a:p>
            <a:pPr algn="l"/>
            <a:r>
              <a:rPr lang="en-GB" sz="1000" b="1" i="0" dirty="0" err="1">
                <a:effectLst/>
                <a:latin typeface="IBM Plex Sans" panose="020B0503050203000203" pitchFamily="34" charset="0"/>
              </a:rPr>
              <a:t>PyTorch</a:t>
            </a:r>
            <a:r>
              <a:rPr lang="en-GB" sz="1000" b="1" i="0" dirty="0">
                <a:effectLst/>
                <a:latin typeface="IBM Plex Sans" panose="020B0503050203000203" pitchFamily="34" charset="0"/>
              </a:rPr>
              <a:t> Workflow Overview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Case Study: ARKOMA Robot Dataset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Data Preparation and Model Design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Preprocessing and normalizing data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Designing network architecture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Training and Evaluation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Implementing loss functions and optimizers</a:t>
            </a:r>
          </a:p>
          <a:p>
            <a:pPr marL="857250" lvl="1" indent="-171450"/>
            <a:r>
              <a:rPr lang="en-GB" sz="1000" i="0" dirty="0">
                <a:effectLst/>
                <a:latin typeface="IBM Plex Sans" panose="020B0503050203000203" pitchFamily="34" charset="0"/>
              </a:rPr>
              <a:t>Monitoring model performance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Results Analysis and Visualization</a:t>
            </a:r>
          </a:p>
          <a:p>
            <a:pPr algn="l"/>
            <a:r>
              <a:rPr lang="en-GB" sz="1000" b="1" i="0" dirty="0">
                <a:effectLst/>
                <a:latin typeface="IBM Plex Sans" panose="020B0503050203000203" pitchFamily="34" charset="0"/>
              </a:rPr>
              <a:t>Challenges &amp; Next Steps</a:t>
            </a:r>
            <a:endParaRPr lang="en-GB" sz="1000" b="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3" name="Picture 4" descr="NAO 6 robot - Advanced and versatile - 3WAY">
            <a:extLst>
              <a:ext uri="{FF2B5EF4-FFF2-40B4-BE49-F238E27FC236}">
                <a16:creationId xmlns:a16="http://schemas.microsoft.com/office/drawing/2014/main" id="{03F29D75-74D0-D06F-AC4C-D0D5C9EC8112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4" r="1444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E996-9C2F-E661-56FD-F04A90F8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ECEBF-C7C8-5786-CE0A-A95EC97D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PYTORCH WORKFLOW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F3B34A-3CC2-E3EE-2CB1-A8F64A3C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F7807A-4E75-E379-AEFA-B21383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pic>
        <p:nvPicPr>
          <p:cNvPr id="4" name="Picture 3" descr="A screen shot of a game&#10;&#10;AI-generated content may be incorrect.">
            <a:extLst>
              <a:ext uri="{FF2B5EF4-FFF2-40B4-BE49-F238E27FC236}">
                <a16:creationId xmlns:a16="http://schemas.microsoft.com/office/drawing/2014/main" id="{CD12F872-C05C-A722-6FEE-D9887D841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04" y="1840698"/>
            <a:ext cx="11379294" cy="422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6499928" cy="3017959"/>
          </a:xfrm>
        </p:spPr>
        <p:txBody>
          <a:bodyPr rtlCol="0">
            <a:normAutofit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ARKOMA ROBOT Dataset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800099" y="1600849"/>
            <a:ext cx="6499927" cy="47711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Critical problem in robotics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 "How should joints move to place end-effector at desired position?"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Why Inverse Kinematics Matter: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Forward kinematics: Easy to calculate (joint angles → position)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Inverse kinematics: Challenging mathematical problem (position → joint angles)</a:t>
            </a: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Real-world applications: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Robot manipulation tasks (grasping objects)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Manufacturing automation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Surgical robotics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  <a:p>
            <a:pPr algn="l"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NAO robot inverse kinematics dataset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10,000 input-output pairs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Inputs: End-effector positions (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Px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, Py, </a:t>
            </a:r>
            <a:r>
              <a:rPr lang="en-GB" sz="1200" b="0" i="0" dirty="0" err="1">
                <a:effectLst/>
                <a:latin typeface="IBM Plex Sans" panose="020B0503050203000203" pitchFamily="34" charset="0"/>
              </a:rPr>
              <a:t>Pz</a:t>
            </a:r>
            <a:r>
              <a:rPr lang="en-GB" sz="1200" b="0" i="0" dirty="0">
                <a:effectLst/>
                <a:latin typeface="IBM Plex Sans" panose="020B0503050203000203" pitchFamily="34" charset="0"/>
              </a:rPr>
              <a:t>, Rx, Ry, Rz)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Outputs: Joint angles (</a:t>
            </a:r>
            <a:r>
              <a:rPr lang="el-GR" sz="1200" b="0" i="0" dirty="0">
                <a:effectLst/>
                <a:latin typeface="IBM Plex Sans" panose="020B0503050203000203" pitchFamily="34" charset="0"/>
              </a:rPr>
              <a:t>θ1, θ2, θ3, θ4, θ5)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b="0" i="0" dirty="0">
                <a:effectLst/>
                <a:latin typeface="IBM Plex Sans" panose="020B0503050203000203" pitchFamily="34" charset="0"/>
              </a:rPr>
              <a:t>We'll focus on the right arm</a:t>
            </a:r>
          </a:p>
          <a:p>
            <a:pPr algn="l">
              <a:lnSpc>
                <a:spcPct val="150000"/>
              </a:lnSpc>
            </a:pPr>
            <a:endParaRPr lang="en-GB" sz="1200" b="0" i="0" dirty="0">
              <a:effectLst/>
              <a:latin typeface="IBM Plex Sans" panose="020B0503050203000203" pitchFamily="34" charset="0"/>
            </a:endParaRPr>
          </a:p>
        </p:txBody>
      </p:sp>
      <p:pic>
        <p:nvPicPr>
          <p:cNvPr id="2050" name="Picture 2" descr="NAO - Technical Specifications :">
            <a:extLst>
              <a:ext uri="{FF2B5EF4-FFF2-40B4-BE49-F238E27FC236}">
                <a16:creationId xmlns:a16="http://schemas.microsoft.com/office/drawing/2014/main" id="{C4C95ECD-6C69-CA31-E32F-FCB9971F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726" y="1010771"/>
            <a:ext cx="3802174" cy="5123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Data preparation </a:t>
            </a:r>
            <a:br>
              <a:rPr lang="en-GB" dirty="0">
                <a:latin typeface="IBM Plex Mono" panose="020B0509050203000203" pitchFamily="49" charset="0"/>
              </a:rPr>
            </a:br>
            <a:r>
              <a:rPr lang="en-GB" dirty="0">
                <a:latin typeface="IBM Plex Mono" panose="020B0509050203000203" pitchFamily="49" charset="0"/>
              </a:rPr>
              <a:t>and pre-processing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984765" y="2710230"/>
            <a:ext cx="3407135" cy="2637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Purpose of each dataset: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Training (60-80%):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Training the model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Validation (10-20%):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Tuning hyperparameters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Test (10-20%):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Final evaluation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BEAEF06-37F9-8609-A7B9-B42F5A89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8" y="1882162"/>
            <a:ext cx="7758887" cy="471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E2562B4-5EB6-AAA1-81AB-030669CCFC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2642" y="2212975"/>
                <a:ext cx="4360863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en-GB" altLang="en-US" sz="1500" b="1" dirty="0">
                    <a:latin typeface="IBM Plex Sans" panose="020B0503050203000203" pitchFamily="34" charset="0"/>
                  </a:rPr>
                  <a:t>Why normalise?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Faster convergence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Numerical stability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Equal feature contribution</a:t>
                </a:r>
              </a:p>
              <a:p>
                <a:pPr eaLnBrk="0" fontAlgn="base" hangingPunct="0"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Better generalization</a:t>
                </a: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en-GB" altLang="en-US" sz="1500" dirty="0">
                    <a:latin typeface="IBM Plex Sans" panose="020B0503050203000203" pitchFamily="34" charset="0"/>
                  </a:rPr>
                  <a:t>Min-Max scaling:</a:t>
                </a:r>
              </a:p>
              <a:p>
                <a:pPr marL="0" indent="0" eaLnBrk="0" fontAlgn="base" hangingPunct="0"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norm</m:t>
                          </m:r>
                        </m:sub>
                      </m:sSub>
                      <m:r>
                        <a:rPr lang="en-GB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8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  <m:r>
                        <m:rPr>
                          <m:lit/>
                        </m:rPr>
                        <a:rPr lang="en-GB" sz="18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/</m:t>
                      </m:r>
                      <m:d>
                        <m:dPr>
                          <m:ctrlPr>
                            <a:rPr lang="en-GB" sz="1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max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8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altLang="en-US" sz="1500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FE2562B4-5EB6-AAA1-81AB-030669CCF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2642" y="2212975"/>
                <a:ext cx="4360863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>
                <a:latin typeface="IBM Plex Mono" panose="020B0509050203000203" pitchFamily="49" charset="0"/>
              </a:rPr>
              <a:t>Data Normalisation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3292264-E8E9-CFC6-6727-2E90D87B7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57" y="1810214"/>
            <a:ext cx="7361565" cy="30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2C2D594-1E4C-0695-3FF8-E86CAF34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8136" y="2212975"/>
            <a:ext cx="436086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Input Layer: Receives input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Hidden Layers: Process information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Output Layer: Produces predictions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Width (neurons per layer) vs Depth (number of layers)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BUILDING</a:t>
            </a:r>
          </a:p>
          <a:p>
            <a:r>
              <a:rPr lang="en-US" dirty="0">
                <a:latin typeface="IBM Plex Mono" panose="020B0509050203000203" pitchFamily="49" charset="0"/>
              </a:rPr>
              <a:t>NEURAL NETWORKS</a:t>
            </a:r>
          </a:p>
        </p:txBody>
      </p:sp>
      <p:pic>
        <p:nvPicPr>
          <p:cNvPr id="2" name="Picture 1" descr="A group of colorful lines and dots&#10;&#10;AI-generated content may be incorrect.">
            <a:extLst>
              <a:ext uri="{FF2B5EF4-FFF2-40B4-BE49-F238E27FC236}">
                <a16:creationId xmlns:a16="http://schemas.microsoft.com/office/drawing/2014/main" id="{2E446410-0FCA-D097-B535-17F9A917A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888" y="908544"/>
            <a:ext cx="4296335" cy="501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0DA0F4C-ADA4-E1CF-40DD-9A28D79A5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314" y="2139016"/>
            <a:ext cx="4107439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400" b="1" i="0" dirty="0">
                <a:effectLst/>
                <a:latin typeface="IBM Plex Sans" panose="020B0503050203000203" pitchFamily="34" charset="0"/>
              </a:rPr>
              <a:t>Purpose: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Transform linear input to non-linear output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400" b="0" i="0" dirty="0">
                <a:effectLst/>
                <a:latin typeface="IBM Plex Sans" panose="020B0503050203000203" pitchFamily="34" charset="0"/>
              </a:rPr>
              <a:t>Enable networks to learn complex patterns and relationships</a:t>
            </a:r>
          </a:p>
          <a:p>
            <a:pPr marL="0" indent="0" algn="l">
              <a:buNone/>
            </a:pPr>
            <a:r>
              <a:rPr lang="en-GB" sz="1400" b="1" i="0" dirty="0">
                <a:effectLst/>
                <a:latin typeface="IBM Plex Sans" panose="020B0503050203000203" pitchFamily="34" charset="0"/>
              </a:rPr>
              <a:t>Key properties: </a:t>
            </a:r>
          </a:p>
          <a:p>
            <a:r>
              <a:rPr lang="en-GB" sz="1400" b="0" i="0" dirty="0">
                <a:effectLst/>
                <a:latin typeface="IBM Plex Sans" panose="020B0503050203000203" pitchFamily="34" charset="0"/>
              </a:rPr>
              <a:t>Differentiable</a:t>
            </a:r>
          </a:p>
          <a:p>
            <a:r>
              <a:rPr lang="en-GB" sz="1400" dirty="0">
                <a:latin typeface="IBM Plex Sans" panose="020B0503050203000203" pitchFamily="34" charset="0"/>
              </a:rPr>
              <a:t>N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on-linear </a:t>
            </a:r>
          </a:p>
          <a:p>
            <a:r>
              <a:rPr lang="en-GB" sz="1400" dirty="0">
                <a:latin typeface="IBM Plex Sans" panose="020B0503050203000203" pitchFamily="34" charset="0"/>
              </a:rPr>
              <a:t>C</a:t>
            </a:r>
            <a:r>
              <a:rPr lang="en-GB" sz="1400" b="0" i="0" dirty="0">
                <a:effectLst/>
                <a:latin typeface="IBM Plex Sans" panose="020B0503050203000203" pitchFamily="34" charset="0"/>
              </a:rPr>
              <a:t>omputationally efficient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ACTIVATION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C937B8-4011-4FF7-0470-DACDC1703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181" y="1692148"/>
            <a:ext cx="6865588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81" y="1447800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Importance of proper initialization:</a:t>
            </a:r>
          </a:p>
          <a:p>
            <a:pPr algn="l">
              <a:buFont typeface="+mj-lt"/>
              <a:buAutoNum type="arabicPeriod"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Convergence Speed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: Good initialization leads to faster training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Symmetry Breaking: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Prevents neurons from learning the same features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Vanishing/Exploding Gradients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: Proper scaling helps maintain gradient flow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Training Stability: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Reduces the chance of getting stuck in poor local minima</a:t>
            </a:r>
          </a:p>
          <a:p>
            <a:pPr algn="l">
              <a:buFont typeface="+mj-lt"/>
              <a:buAutoNum type="arabicPeriod"/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Reproducibility: </a:t>
            </a:r>
            <a:r>
              <a:rPr lang="en-GB" sz="1200" i="0" dirty="0">
                <a:effectLst/>
                <a:latin typeface="IBM Plex Sans" panose="020B0503050203000203" pitchFamily="34" charset="0"/>
              </a:rPr>
              <a:t>Sets a consistent starting point for experiments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WEIGHT INITIALISATION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AE9FA7-461A-152C-41EE-791F00888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6" y="1798928"/>
            <a:ext cx="6428018" cy="4152961"/>
          </a:xfrm>
          <a:prstGeom prst="rect">
            <a:avLst/>
          </a:prstGeom>
        </p:spPr>
      </p:pic>
      <p:pic>
        <p:nvPicPr>
          <p:cNvPr id="10" name="Picture 9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ABF67EF-8A80-151E-BBD3-0863AFA47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50" y="4635812"/>
            <a:ext cx="5027738" cy="158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476</TotalTime>
  <Words>663</Words>
  <Application>Microsoft Office PowerPoint</Application>
  <PresentationFormat>Widescreen</PresentationFormat>
  <Paragraphs>169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Calisto MT</vt:lpstr>
      <vt:lpstr>Cambria Math</vt:lpstr>
      <vt:lpstr>IBM Plex Mono</vt:lpstr>
      <vt:lpstr>IBM Plex Sans</vt:lpstr>
      <vt:lpstr>Segoe WPC</vt:lpstr>
      <vt:lpstr>Univers Condensed</vt:lpstr>
      <vt:lpstr>ChronicleVTI</vt:lpstr>
      <vt:lpstr>Session // 03 TRAINING NEURAL NETWORKS  FACULTY OF  SCIENCE AND ENGINEERING +++</vt:lpstr>
      <vt:lpstr>Agenda</vt:lpstr>
      <vt:lpstr>PYTORCH WORKFLOW</vt:lpstr>
      <vt:lpstr>ARKOMA ROBOT Dataset</vt:lpstr>
      <vt:lpstr>Data preparation  and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Improving the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6</cp:revision>
  <dcterms:created xsi:type="dcterms:W3CDTF">2025-04-24T12:41:57Z</dcterms:created>
  <dcterms:modified xsi:type="dcterms:W3CDTF">2025-04-25T12:47:54Z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